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6"/>
    <p:sldMasterId id="2147483659" r:id="rId7"/>
    <p:sldMasterId id="2147483664" r:id="rId8"/>
  </p:sldMasterIdLst>
  <p:notesMasterIdLst>
    <p:notesMasterId r:id="rId56"/>
  </p:notesMasterIdLst>
  <p:handoutMasterIdLst>
    <p:handoutMasterId r:id="rId57"/>
  </p:handoutMasterIdLst>
  <p:sldIdLst>
    <p:sldId id="256" r:id="rId9"/>
    <p:sldId id="313" r:id="rId10"/>
    <p:sldId id="314" r:id="rId11"/>
    <p:sldId id="257" r:id="rId12"/>
    <p:sldId id="334" r:id="rId13"/>
    <p:sldId id="335" r:id="rId14"/>
    <p:sldId id="336" r:id="rId15"/>
    <p:sldId id="316" r:id="rId16"/>
    <p:sldId id="337" r:id="rId17"/>
    <p:sldId id="338" r:id="rId18"/>
    <p:sldId id="320" r:id="rId19"/>
    <p:sldId id="339" r:id="rId20"/>
    <p:sldId id="340" r:id="rId21"/>
    <p:sldId id="321" r:id="rId22"/>
    <p:sldId id="341" r:id="rId23"/>
    <p:sldId id="343" r:id="rId24"/>
    <p:sldId id="322" r:id="rId25"/>
    <p:sldId id="344" r:id="rId26"/>
    <p:sldId id="345" r:id="rId27"/>
    <p:sldId id="346" r:id="rId28"/>
    <p:sldId id="323" r:id="rId29"/>
    <p:sldId id="347" r:id="rId30"/>
    <p:sldId id="348" r:id="rId31"/>
    <p:sldId id="324" r:id="rId32"/>
    <p:sldId id="349" r:id="rId33"/>
    <p:sldId id="350" r:id="rId34"/>
    <p:sldId id="325" r:id="rId35"/>
    <p:sldId id="351" r:id="rId36"/>
    <p:sldId id="352" r:id="rId37"/>
    <p:sldId id="326" r:id="rId38"/>
    <p:sldId id="353" r:id="rId39"/>
    <p:sldId id="354" r:id="rId40"/>
    <p:sldId id="327" r:id="rId41"/>
    <p:sldId id="355" r:id="rId42"/>
    <p:sldId id="356" r:id="rId43"/>
    <p:sldId id="328" r:id="rId44"/>
    <p:sldId id="357" r:id="rId45"/>
    <p:sldId id="358" r:id="rId46"/>
    <p:sldId id="329" r:id="rId47"/>
    <p:sldId id="359" r:id="rId48"/>
    <p:sldId id="330" r:id="rId49"/>
    <p:sldId id="310" r:id="rId50"/>
    <p:sldId id="360" r:id="rId51"/>
    <p:sldId id="331" r:id="rId52"/>
    <p:sldId id="332" r:id="rId53"/>
    <p:sldId id="311" r:id="rId54"/>
    <p:sldId id="333" r:id="rId5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816" y="7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" Type="http://schemas.openxmlformats.org/officeDocument/2006/relationships/slideMaster" Target="slideMasters/slideMaster2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notesMaster" Target="notesMasters/notesMaster1.xml"/><Relationship Id="rId8" Type="http://schemas.openxmlformats.org/officeDocument/2006/relationships/slideMaster" Target="slideMasters/slideMaster3.xml"/><Relationship Id="rId51" Type="http://schemas.openxmlformats.org/officeDocument/2006/relationships/slide" Target="slides/slide43.xml"/><Relationship Id="rId3" Type="http://schemas.openxmlformats.org/officeDocument/2006/relationships/customXml" Target="../customXml/item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Waardering programmaonderdelen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Blad1!$A$4:$A$16</c:f>
              <c:strCache>
                <c:ptCount val="13"/>
                <c:pt idx="0">
                  <c:v>Kennismaking</c:v>
                </c:pt>
                <c:pt idx="1">
                  <c:v>Bespreking ketenveldnorm</c:v>
                </c:pt>
                <c:pt idx="2">
                  <c:v>Forensische Scherpte</c:v>
                </c:pt>
                <c:pt idx="3">
                  <c:v>Kennismaking nieuwe werkplek</c:v>
                </c:pt>
                <c:pt idx="4">
                  <c:v>Bezoek afdelingen beveiligde intensieve zorg</c:v>
                </c:pt>
                <c:pt idx="5">
                  <c:v>FARE training </c:v>
                </c:pt>
                <c:pt idx="6">
                  <c:v>ForFACT</c:v>
                </c:pt>
                <c:pt idx="7">
                  <c:v>USER Alta</c:v>
                </c:pt>
                <c:pt idx="8">
                  <c:v>CAN </c:v>
                </c:pt>
                <c:pt idx="9">
                  <c:v>WvGGZ, WZD, privacy en zelfbinding</c:v>
                </c:pt>
                <c:pt idx="10">
                  <c:v>Kennismaking veiligheidshuis </c:v>
                </c:pt>
                <c:pt idx="11">
                  <c:v>Kennismaking netwerpartners sociaal domein</c:v>
                </c:pt>
                <c:pt idx="12">
                  <c:v>Gemiddeld </c:v>
                </c:pt>
              </c:strCache>
            </c:strRef>
          </c:cat>
          <c:val>
            <c:numRef>
              <c:f>Blad1!$B$4:$B$16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0-7169-4A7A-B624-B4C4AD257968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Blad1!$A$4:$A$16</c:f>
              <c:strCache>
                <c:ptCount val="13"/>
                <c:pt idx="0">
                  <c:v>Kennismaking</c:v>
                </c:pt>
                <c:pt idx="1">
                  <c:v>Bespreking ketenveldnorm</c:v>
                </c:pt>
                <c:pt idx="2">
                  <c:v>Forensische Scherpte</c:v>
                </c:pt>
                <c:pt idx="3">
                  <c:v>Kennismaking nieuwe werkplek</c:v>
                </c:pt>
                <c:pt idx="4">
                  <c:v>Bezoek afdelingen beveiligde intensieve zorg</c:v>
                </c:pt>
                <c:pt idx="5">
                  <c:v>FARE training </c:v>
                </c:pt>
                <c:pt idx="6">
                  <c:v>ForFACT</c:v>
                </c:pt>
                <c:pt idx="7">
                  <c:v>USER Alta</c:v>
                </c:pt>
                <c:pt idx="8">
                  <c:v>CAN </c:v>
                </c:pt>
                <c:pt idx="9">
                  <c:v>WvGGZ, WZD, privacy en zelfbinding</c:v>
                </c:pt>
                <c:pt idx="10">
                  <c:v>Kennismaking veiligheidshuis </c:v>
                </c:pt>
                <c:pt idx="11">
                  <c:v>Kennismaking netwerpartners sociaal domein</c:v>
                </c:pt>
                <c:pt idx="12">
                  <c:v>Gemiddeld </c:v>
                </c:pt>
              </c:strCache>
            </c:strRef>
          </c:cat>
          <c:val>
            <c:numRef>
              <c:f>Blad1!$C$4:$C$16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1-7169-4A7A-B624-B4C4AD257968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Blad1!$A$4:$A$16</c:f>
              <c:strCache>
                <c:ptCount val="13"/>
                <c:pt idx="0">
                  <c:v>Kennismaking</c:v>
                </c:pt>
                <c:pt idx="1">
                  <c:v>Bespreking ketenveldnorm</c:v>
                </c:pt>
                <c:pt idx="2">
                  <c:v>Forensische Scherpte</c:v>
                </c:pt>
                <c:pt idx="3">
                  <c:v>Kennismaking nieuwe werkplek</c:v>
                </c:pt>
                <c:pt idx="4">
                  <c:v>Bezoek afdelingen beveiligde intensieve zorg</c:v>
                </c:pt>
                <c:pt idx="5">
                  <c:v>FARE training </c:v>
                </c:pt>
                <c:pt idx="6">
                  <c:v>ForFACT</c:v>
                </c:pt>
                <c:pt idx="7">
                  <c:v>USER Alta</c:v>
                </c:pt>
                <c:pt idx="8">
                  <c:v>CAN </c:v>
                </c:pt>
                <c:pt idx="9">
                  <c:v>WvGGZ, WZD, privacy en zelfbinding</c:v>
                </c:pt>
                <c:pt idx="10">
                  <c:v>Kennismaking veiligheidshuis </c:v>
                </c:pt>
                <c:pt idx="11">
                  <c:v>Kennismaking netwerpartners sociaal domein</c:v>
                </c:pt>
                <c:pt idx="12">
                  <c:v>Gemiddeld </c:v>
                </c:pt>
              </c:strCache>
            </c:strRef>
          </c:cat>
          <c:val>
            <c:numRef>
              <c:f>Blad1!$D$4:$D$16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2-7169-4A7A-B624-B4C4AD257968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169-4A7A-B624-B4C4AD257968}"/>
              </c:ext>
            </c:extLst>
          </c:dPt>
          <c:cat>
            <c:strRef>
              <c:f>Blad1!$A$4:$A$16</c:f>
              <c:strCache>
                <c:ptCount val="13"/>
                <c:pt idx="0">
                  <c:v>Kennismaking</c:v>
                </c:pt>
                <c:pt idx="1">
                  <c:v>Bespreking ketenveldnorm</c:v>
                </c:pt>
                <c:pt idx="2">
                  <c:v>Forensische Scherpte</c:v>
                </c:pt>
                <c:pt idx="3">
                  <c:v>Kennismaking nieuwe werkplek</c:v>
                </c:pt>
                <c:pt idx="4">
                  <c:v>Bezoek afdelingen beveiligde intensieve zorg</c:v>
                </c:pt>
                <c:pt idx="5">
                  <c:v>FARE training </c:v>
                </c:pt>
                <c:pt idx="6">
                  <c:v>ForFACT</c:v>
                </c:pt>
                <c:pt idx="7">
                  <c:v>USER Alta</c:v>
                </c:pt>
                <c:pt idx="8">
                  <c:v>CAN </c:v>
                </c:pt>
                <c:pt idx="9">
                  <c:v>WvGGZ, WZD, privacy en zelfbinding</c:v>
                </c:pt>
                <c:pt idx="10">
                  <c:v>Kennismaking veiligheidshuis </c:v>
                </c:pt>
                <c:pt idx="11">
                  <c:v>Kennismaking netwerpartners sociaal domein</c:v>
                </c:pt>
                <c:pt idx="12">
                  <c:v>Gemiddeld </c:v>
                </c:pt>
              </c:strCache>
            </c:strRef>
          </c:cat>
          <c:val>
            <c:numRef>
              <c:f>Blad1!$E$4:$E$16</c:f>
              <c:numCache>
                <c:formatCode>General</c:formatCode>
                <c:ptCount val="13"/>
                <c:pt idx="0">
                  <c:v>8.3000000000000007</c:v>
                </c:pt>
                <c:pt idx="1">
                  <c:v>8.1</c:v>
                </c:pt>
                <c:pt idx="2">
                  <c:v>8.5</c:v>
                </c:pt>
                <c:pt idx="3">
                  <c:v>8.5</c:v>
                </c:pt>
                <c:pt idx="4">
                  <c:v>8.3000000000000007</c:v>
                </c:pt>
                <c:pt idx="5">
                  <c:v>7.8</c:v>
                </c:pt>
                <c:pt idx="6">
                  <c:v>8.3000000000000007</c:v>
                </c:pt>
                <c:pt idx="7">
                  <c:v>8.3000000000000007</c:v>
                </c:pt>
                <c:pt idx="8">
                  <c:v>8.5</c:v>
                </c:pt>
                <c:pt idx="9">
                  <c:v>7.2</c:v>
                </c:pt>
                <c:pt idx="10">
                  <c:v>8.3000000000000007</c:v>
                </c:pt>
                <c:pt idx="12" formatCode="0.0">
                  <c:v>8.1909090909090896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69-4A7A-B624-B4C4AD257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2654024"/>
        <c:axId val="462652384"/>
      </c:barChart>
      <c:catAx>
        <c:axId val="46265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62652384"/>
        <c:crosses val="autoZero"/>
        <c:auto val="1"/>
        <c:lblAlgn val="ctr"/>
        <c:lblOffset val="100"/>
        <c:noMultiLvlLbl val="0"/>
      </c:catAx>
      <c:valAx>
        <c:axId val="46265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62654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‹nr.›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‹nr.›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June 13,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dirty="0" err="1"/>
              <a:t>Evaluatie</a:t>
            </a:r>
            <a:r>
              <a:rPr dirty="0"/>
              <a:t> T</a:t>
            </a:r>
            <a:r>
              <a:rPr lang="nl-NL" dirty="0" err="1"/>
              <a:t>eambuilding</a:t>
            </a:r>
            <a:r>
              <a:rPr lang="nl-NL" dirty="0"/>
              <a:t> </a:t>
            </a:r>
            <a:r>
              <a:rPr dirty="0"/>
              <a:t>&amp; </a:t>
            </a:r>
            <a:r>
              <a:rPr dirty="0" err="1"/>
              <a:t>Levensloopteam</a:t>
            </a:r>
            <a:r>
              <a:rPr lang="nl-NL" dirty="0"/>
              <a:t> Overijssel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/>
              <a:t>Donderdag 13 juni 2019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Q8: Welk cijfer geeft je aan de bespreking van de ketenveldnorm  op 16 mei?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8    Skipped: 1</a:t>
            </a:r>
          </a:p>
        </p:txBody>
      </p:sp>
      <p:pic>
        <p:nvPicPr>
          <p:cNvPr id="4" name="Picture 3" descr="chart28043522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23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DA2EF-C037-4649-91E4-F6DF80D8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92" y="413474"/>
            <a:ext cx="2834972" cy="2917078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nl-NL" dirty="0"/>
              <a:t>Wat was goed?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Duidelijk verhaal</a:t>
            </a:r>
            <a:br>
              <a:rPr lang="nl-NL" dirty="0"/>
            </a:br>
            <a:r>
              <a:rPr lang="nl-NL" dirty="0"/>
              <a:t>Informatie was vooraf beschikbaar</a:t>
            </a:r>
            <a:br>
              <a:rPr lang="nl-NL" dirty="0"/>
            </a:br>
            <a:r>
              <a:rPr lang="nl-NL" dirty="0"/>
              <a:t>Uitgebreid 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56B27A-AAAC-4F93-A44C-594694C85036}"/>
              </a:ext>
            </a:extLst>
          </p:cNvPr>
          <p:cNvSpPr txBox="1">
            <a:spLocks/>
          </p:cNvSpPr>
          <p:nvPr/>
        </p:nvSpPr>
        <p:spPr>
          <a:xfrm>
            <a:off x="5033095" y="413474"/>
            <a:ext cx="2834972" cy="2857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/>
              <a:t>Wat kon beter?</a:t>
            </a:r>
          </a:p>
          <a:p>
            <a:endParaRPr lang="nl-NL" dirty="0"/>
          </a:p>
          <a:p>
            <a:r>
              <a:rPr lang="nl-NL" dirty="0"/>
              <a:t>‘t was een lange dag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979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Q11: Was je </a:t>
            </a:r>
            <a:r>
              <a:rPr dirty="0" err="1"/>
              <a:t>aanwezig</a:t>
            </a:r>
            <a:r>
              <a:rPr dirty="0"/>
              <a:t> </a:t>
            </a:r>
            <a:r>
              <a:rPr dirty="0" err="1"/>
              <a:t>bij</a:t>
            </a:r>
            <a:r>
              <a:rPr dirty="0"/>
              <a:t> de </a:t>
            </a:r>
            <a:r>
              <a:rPr dirty="0" err="1"/>
              <a:t>bijeenkomst</a:t>
            </a:r>
            <a:r>
              <a:rPr dirty="0"/>
              <a:t> over </a:t>
            </a:r>
            <a:r>
              <a:rPr dirty="0" err="1"/>
              <a:t>forensische</a:t>
            </a:r>
            <a:r>
              <a:rPr dirty="0"/>
              <a:t> </a:t>
            </a:r>
            <a:r>
              <a:rPr dirty="0" err="1"/>
              <a:t>scherpte</a:t>
            </a:r>
            <a:r>
              <a:rPr dirty="0"/>
              <a:t> in de </a:t>
            </a:r>
            <a:r>
              <a:rPr dirty="0" err="1"/>
              <a:t>ketenveldnorm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9    Skipped: 0</a:t>
            </a:r>
          </a:p>
        </p:txBody>
      </p:sp>
      <p:pic>
        <p:nvPicPr>
          <p:cNvPr id="4" name="Picture 3" descr="chart28031009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63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Q12: Welk cijfer geef je aan deze bijeenkomst?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    Skipped: 5</a:t>
            </a:r>
          </a:p>
        </p:txBody>
      </p:sp>
      <p:pic>
        <p:nvPicPr>
          <p:cNvPr id="4" name="Picture 3" descr="chart2804367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163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DA2EF-C037-4649-91E4-F6DF80D8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91" y="413474"/>
            <a:ext cx="3135323" cy="2917078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nl-NL" dirty="0"/>
              <a:t>Wat was goed?</a:t>
            </a:r>
            <a:br>
              <a:rPr lang="nl-NL" dirty="0"/>
            </a:br>
            <a:br>
              <a:rPr lang="nl-NL" dirty="0"/>
            </a:br>
            <a:r>
              <a:rPr lang="nl-NL" dirty="0"/>
              <a:t>Duidelijke uitleg</a:t>
            </a:r>
            <a:br>
              <a:rPr lang="nl-NL" dirty="0"/>
            </a:br>
            <a:r>
              <a:rPr lang="nl-NL" dirty="0"/>
              <a:t>Goed beeld vorig project</a:t>
            </a:r>
            <a:br>
              <a:rPr lang="nl-NL" dirty="0"/>
            </a:br>
            <a:r>
              <a:rPr lang="nl-NL" dirty="0"/>
              <a:t>Gaf informatie die je mee kon nemen bij bezoek aan netwerkpartners om meer achtergrond te kunnen vertellen over proeftuin en doelgroep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56B27A-AAAC-4F93-A44C-594694C85036}"/>
              </a:ext>
            </a:extLst>
          </p:cNvPr>
          <p:cNvSpPr txBox="1">
            <a:spLocks/>
          </p:cNvSpPr>
          <p:nvPr/>
        </p:nvSpPr>
        <p:spPr>
          <a:xfrm>
            <a:off x="5033095" y="413474"/>
            <a:ext cx="3461814" cy="2857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/>
              <a:t>Wat kon beter?</a:t>
            </a:r>
          </a:p>
          <a:p>
            <a:endParaRPr lang="nl-NL" dirty="0"/>
          </a:p>
          <a:p>
            <a:r>
              <a:rPr lang="nl-NL" dirty="0"/>
              <a:t>-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2568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Q15: Heb je een kennismaking en rondleiding op de nieuwe werkplek gehad?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8    Skipped: 1</a:t>
            </a:r>
          </a:p>
        </p:txBody>
      </p:sp>
      <p:pic>
        <p:nvPicPr>
          <p:cNvPr id="4" name="Picture 3" descr="chart2803125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37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Q16: Welk cijfer geef je aan deze kennismaking en rondleiding?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    Skipped: 5</a:t>
            </a:r>
          </a:p>
        </p:txBody>
      </p:sp>
      <p:pic>
        <p:nvPicPr>
          <p:cNvPr id="4" name="Picture 3" descr="chart2804367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66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DA2EF-C037-4649-91E4-F6DF80D8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92" y="413474"/>
            <a:ext cx="2834972" cy="2917078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nl-NL" dirty="0"/>
              <a:t>Wat was goed?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Duidelijk beeld (ook van mogelijke werkplekken)</a:t>
            </a:r>
            <a:br>
              <a:rPr lang="nl-NL" dirty="0"/>
            </a:br>
            <a:br>
              <a:rPr lang="nl-NL" dirty="0"/>
            </a:br>
            <a:r>
              <a:rPr lang="nl-NL" dirty="0"/>
              <a:t>Was goed voorbereid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56B27A-AAAC-4F93-A44C-594694C85036}"/>
              </a:ext>
            </a:extLst>
          </p:cNvPr>
          <p:cNvSpPr txBox="1">
            <a:spLocks/>
          </p:cNvSpPr>
          <p:nvPr/>
        </p:nvSpPr>
        <p:spPr>
          <a:xfrm>
            <a:off x="5033095" y="413474"/>
            <a:ext cx="2834972" cy="2857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/>
              <a:t>Wat kon beter?</a:t>
            </a:r>
          </a:p>
          <a:p>
            <a:endParaRPr lang="nl-NL" dirty="0"/>
          </a:p>
          <a:p>
            <a:r>
              <a:rPr lang="nl-NL" dirty="0"/>
              <a:t>Kennismaking met FACT-collega’s op locatie</a:t>
            </a:r>
          </a:p>
          <a:p>
            <a:endParaRPr lang="nl-NL" dirty="0"/>
          </a:p>
          <a:p>
            <a:r>
              <a:rPr lang="nl-NL" dirty="0"/>
              <a:t>Heen en weer reizen was belastend</a:t>
            </a:r>
          </a:p>
          <a:p>
            <a:endParaRPr lang="nl-NL" dirty="0"/>
          </a:p>
          <a:p>
            <a:r>
              <a:rPr lang="nl-NL" dirty="0"/>
              <a:t>Iets meer uitleg over bijv. parkeren </a:t>
            </a:r>
          </a:p>
        </p:txBody>
      </p:sp>
    </p:spTree>
    <p:extLst>
      <p:ext uri="{BB962C8B-B14F-4D97-AF65-F5344CB8AC3E}">
        <p14:creationId xmlns:p14="http://schemas.microsoft.com/office/powerpoint/2010/main" val="3270747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Q19: Heb je op 20 mei één of meerdere afdelingen voor intensieve zorg bezocht?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8    Skipped: 1</a:t>
            </a:r>
          </a:p>
        </p:txBody>
      </p:sp>
      <p:pic>
        <p:nvPicPr>
          <p:cNvPr id="4" name="Picture 3" descr="chart28044113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06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Q20: Welke afdeling(en) heb je bezocht?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    Skipped: 4</a:t>
            </a:r>
          </a:p>
        </p:txBody>
      </p:sp>
      <p:pic>
        <p:nvPicPr>
          <p:cNvPr id="4" name="Picture 3" descr="chart28044194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711" y="1498491"/>
            <a:ext cx="5388428" cy="3356428"/>
          </a:xfrm>
          <a:prstGeom prst="rect">
            <a:avLst/>
          </a:prstGeom>
        </p:spPr>
      </p:pic>
      <p:sp>
        <p:nvSpPr>
          <p:cNvPr id="5" name="Ovaal 4">
            <a:extLst>
              <a:ext uri="{FF2B5EF4-FFF2-40B4-BE49-F238E27FC236}">
                <a16:creationId xmlns:a16="http://schemas.microsoft.com/office/drawing/2014/main" id="{0E23D5A5-5201-4FBF-9B17-666CB972B96F}"/>
              </a:ext>
            </a:extLst>
          </p:cNvPr>
          <p:cNvSpPr/>
          <p:nvPr/>
        </p:nvSpPr>
        <p:spPr>
          <a:xfrm>
            <a:off x="1942265" y="2124561"/>
            <a:ext cx="1708660" cy="8943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C04DD51-8C4F-4676-9019-0F9CD02AF0CA}"/>
              </a:ext>
            </a:extLst>
          </p:cNvPr>
          <p:cNvSpPr txBox="1"/>
          <p:nvPr/>
        </p:nvSpPr>
        <p:spPr>
          <a:xfrm>
            <a:off x="2135824" y="2387083"/>
            <a:ext cx="1321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????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732849E-EC92-480C-BEC9-5B839DB39402}"/>
              </a:ext>
            </a:extLst>
          </p:cNvPr>
          <p:cNvSpPr/>
          <p:nvPr/>
        </p:nvSpPr>
        <p:spPr>
          <a:xfrm>
            <a:off x="5847907" y="1392865"/>
            <a:ext cx="290268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Opmerking bij evaluatie: Men kon maar 1 vakje aankruisen </a:t>
            </a:r>
          </a:p>
        </p:txBody>
      </p:sp>
    </p:spTree>
    <p:extLst>
      <p:ext uri="{BB962C8B-B14F-4D97-AF65-F5344CB8AC3E}">
        <p14:creationId xmlns:p14="http://schemas.microsoft.com/office/powerpoint/2010/main" val="36922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E3DDC218-F545-47AE-AAB2-29DBC0FF97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0473" y="1356615"/>
            <a:ext cx="7312335" cy="2758185"/>
          </a:xfrm>
        </p:spPr>
        <p:txBody>
          <a:bodyPr>
            <a:normAutofit fontScale="70000" lnSpcReduction="20000"/>
          </a:bodyPr>
          <a:lstStyle/>
          <a:p>
            <a:r>
              <a:rPr lang="nl-NL" dirty="0"/>
              <a:t>Doelen  evaluatie:</a:t>
            </a:r>
          </a:p>
          <a:p>
            <a:pPr marL="742950" indent="-742950">
              <a:buAutoNum type="arabicPeriod"/>
            </a:pPr>
            <a:endParaRPr lang="nl-NL" dirty="0"/>
          </a:p>
          <a:p>
            <a:pPr marL="742950" indent="-742950">
              <a:buAutoNum type="arabicPeriod"/>
            </a:pPr>
            <a:r>
              <a:rPr lang="nl-NL" dirty="0"/>
              <a:t>Zicht op kwaliteit programma</a:t>
            </a:r>
          </a:p>
          <a:p>
            <a:pPr marL="742950" indent="-742950">
              <a:buAutoNum type="arabicPeriod"/>
            </a:pPr>
            <a:r>
              <a:rPr lang="nl-NL" dirty="0"/>
              <a:t>Eventuele actie- en aandachtspunten voor vervolg verzamelen</a:t>
            </a:r>
          </a:p>
          <a:p>
            <a:pPr marL="742950" indent="-742950">
              <a:buAutoNum type="arabicPeriod"/>
            </a:pPr>
            <a:r>
              <a:rPr lang="nl-NL" dirty="0"/>
              <a:t>Informatie voor andere regio’s die vanaf 2020 aan de slag gaan met implementatie  </a:t>
            </a:r>
          </a:p>
          <a:p>
            <a:pPr marL="742950" indent="-742950">
              <a:buAutoNum type="arabicPeriod"/>
            </a:pP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5C58BF-7F30-4B71-8240-9DE29287E6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3462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Q21: Welk cijfer geef je aan deze bezoeken?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    Skipped: 5</a:t>
            </a:r>
          </a:p>
        </p:txBody>
      </p:sp>
      <p:pic>
        <p:nvPicPr>
          <p:cNvPr id="4" name="Picture 3" descr="chart28043372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68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DA2EF-C037-4649-91E4-F6DF80D8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92" y="413474"/>
            <a:ext cx="3769396" cy="3631244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nl-NL" dirty="0"/>
              <a:t>Wat was goed?</a:t>
            </a:r>
            <a:br>
              <a:rPr lang="nl-NL" dirty="0"/>
            </a:br>
            <a:br>
              <a:rPr lang="nl-NL" dirty="0"/>
            </a:br>
            <a:r>
              <a:rPr lang="nl-NL" dirty="0"/>
              <a:t>Tijd om te vertellen over proeftuin (geen rondleiding gehad)</a:t>
            </a:r>
            <a:br>
              <a:rPr lang="nl-NL" dirty="0"/>
            </a:br>
            <a:br>
              <a:rPr lang="nl-NL" dirty="0"/>
            </a:br>
            <a:r>
              <a:rPr lang="nl-NL" dirty="0"/>
              <a:t>Goed beeld van (on)mogelijkheden samenwerking</a:t>
            </a:r>
            <a:br>
              <a:rPr lang="nl-NL" dirty="0"/>
            </a:br>
            <a:br>
              <a:rPr lang="nl-NL" dirty="0"/>
            </a:br>
            <a:r>
              <a:rPr lang="nl-NL" dirty="0"/>
              <a:t>We waren welkom, men was op de hoogte van onze komst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56B27A-AAAC-4F93-A44C-594694C85036}"/>
              </a:ext>
            </a:extLst>
          </p:cNvPr>
          <p:cNvSpPr txBox="1">
            <a:spLocks/>
          </p:cNvSpPr>
          <p:nvPr/>
        </p:nvSpPr>
        <p:spPr>
          <a:xfrm>
            <a:off x="5033094" y="413474"/>
            <a:ext cx="3670391" cy="36312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/>
              <a:t>Wat kon beter?</a:t>
            </a:r>
          </a:p>
          <a:p>
            <a:endParaRPr lang="nl-NL" dirty="0"/>
          </a:p>
          <a:p>
            <a:r>
              <a:rPr lang="nl-NL" dirty="0"/>
              <a:t>Iets meer tijd hebben</a:t>
            </a:r>
          </a:p>
          <a:p>
            <a:endParaRPr lang="nl-NL" dirty="0"/>
          </a:p>
          <a:p>
            <a:r>
              <a:rPr lang="nl-NL" dirty="0"/>
              <a:t>Men was niet helemaal op de hoogte waarom we kwamen </a:t>
            </a:r>
          </a:p>
          <a:p>
            <a:endParaRPr lang="nl-NL" dirty="0"/>
          </a:p>
          <a:p>
            <a:r>
              <a:rPr lang="nl-NL" dirty="0"/>
              <a:t>We raakten elkaar kwijt, waardoor ik te laat kwam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5434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Q24: Heb je de FARE Training gevolgd?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8    Skipped: 1</a:t>
            </a:r>
          </a:p>
        </p:txBody>
      </p:sp>
      <p:pic>
        <p:nvPicPr>
          <p:cNvPr id="4" name="Picture 3" descr="chart2803125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73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Q25: Welk cijfer geef je aan deze training?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    Skipped: 5</a:t>
            </a:r>
          </a:p>
        </p:txBody>
      </p:sp>
      <p:pic>
        <p:nvPicPr>
          <p:cNvPr id="4" name="Picture 3" descr="chart28044314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33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DA2EF-C037-4649-91E4-F6DF80D8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441" y="413473"/>
            <a:ext cx="2834972" cy="4198573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nl-NL" dirty="0"/>
              <a:t>Wat was goed?</a:t>
            </a:r>
            <a:br>
              <a:rPr lang="nl-NL" dirty="0"/>
            </a:br>
            <a:br>
              <a:rPr lang="nl-NL" dirty="0"/>
            </a:br>
            <a:r>
              <a:rPr lang="nl-NL" dirty="0"/>
              <a:t>Fijne heldere presentatie</a:t>
            </a:r>
            <a:br>
              <a:rPr lang="nl-NL" dirty="0"/>
            </a:br>
            <a:br>
              <a:rPr lang="nl-NL" dirty="0"/>
            </a:br>
            <a:r>
              <a:rPr lang="nl-NL" dirty="0"/>
              <a:t>Aandacht voor cliëntperspectief</a:t>
            </a:r>
            <a:br>
              <a:rPr lang="nl-NL" dirty="0"/>
            </a:br>
            <a:br>
              <a:rPr lang="nl-NL" dirty="0"/>
            </a:br>
            <a:r>
              <a:rPr lang="nl-NL" dirty="0"/>
              <a:t>Goede afwisseling theorie en praktijk</a:t>
            </a:r>
            <a:br>
              <a:rPr lang="nl-NL" dirty="0"/>
            </a:br>
            <a:br>
              <a:rPr lang="nl-NL" dirty="0"/>
            </a:br>
            <a:r>
              <a:rPr lang="nl-NL" dirty="0"/>
              <a:t>Ervaren trainer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feit dat ik überhaupt deze training kreeg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56B27A-AAAC-4F93-A44C-594694C85036}"/>
              </a:ext>
            </a:extLst>
          </p:cNvPr>
          <p:cNvSpPr txBox="1">
            <a:spLocks/>
          </p:cNvSpPr>
          <p:nvPr/>
        </p:nvSpPr>
        <p:spPr>
          <a:xfrm>
            <a:off x="5033095" y="413474"/>
            <a:ext cx="2834972" cy="41385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/>
              <a:t>Wat kon beter?</a:t>
            </a:r>
          </a:p>
          <a:p>
            <a:endParaRPr lang="nl-NL" dirty="0"/>
          </a:p>
          <a:p>
            <a:r>
              <a:rPr lang="nl-NL" dirty="0"/>
              <a:t>Toetsing o.b.v. de theorie. (teveel op keuze instrument, i.p.v. over manier van afnemen</a:t>
            </a:r>
          </a:p>
          <a:p>
            <a:endParaRPr lang="nl-NL" dirty="0"/>
          </a:p>
          <a:p>
            <a:r>
              <a:rPr lang="nl-NL" dirty="0"/>
              <a:t>Toets niet heel relevant in verband met af kunnen nemen</a:t>
            </a:r>
          </a:p>
          <a:p>
            <a:endParaRPr lang="nl-NL" dirty="0"/>
          </a:p>
          <a:p>
            <a:r>
              <a:rPr lang="nl-NL" dirty="0"/>
              <a:t>Lange dag</a:t>
            </a:r>
          </a:p>
        </p:txBody>
      </p:sp>
    </p:spTree>
    <p:extLst>
      <p:ext uri="{BB962C8B-B14F-4D97-AF65-F5344CB8AC3E}">
        <p14:creationId xmlns:p14="http://schemas.microsoft.com/office/powerpoint/2010/main" val="4262820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Q28: Was je </a:t>
            </a:r>
            <a:r>
              <a:rPr dirty="0" err="1"/>
              <a:t>aanwezig</a:t>
            </a:r>
            <a:r>
              <a:rPr dirty="0"/>
              <a:t> </a:t>
            </a:r>
            <a:r>
              <a:rPr dirty="0" err="1"/>
              <a:t>bij</a:t>
            </a:r>
            <a:r>
              <a:rPr dirty="0"/>
              <a:t> de </a:t>
            </a:r>
            <a:r>
              <a:rPr dirty="0" err="1"/>
              <a:t>voorlichting</a:t>
            </a:r>
            <a:r>
              <a:rPr dirty="0"/>
              <a:t> over de </a:t>
            </a:r>
            <a:r>
              <a:rPr dirty="0" err="1"/>
              <a:t>ForFACT-methodiek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8    Skipped: 1</a:t>
            </a:r>
          </a:p>
        </p:txBody>
      </p:sp>
      <p:pic>
        <p:nvPicPr>
          <p:cNvPr id="4" name="Picture 3" descr="chart28032295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9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Q29: Welk cijfer geef je aan deze uitleg?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    Skipped: 4</a:t>
            </a:r>
          </a:p>
        </p:txBody>
      </p:sp>
      <p:pic>
        <p:nvPicPr>
          <p:cNvPr id="4" name="Picture 3" descr="chart2804437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641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DA2EF-C037-4649-91E4-F6DF80D8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92" y="413474"/>
            <a:ext cx="2834972" cy="2917078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nl-NL" dirty="0"/>
              <a:t>Wat was goed?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Heldere uitleg</a:t>
            </a:r>
            <a:br>
              <a:rPr lang="nl-NL" dirty="0"/>
            </a:br>
            <a:br>
              <a:rPr lang="nl-NL" dirty="0"/>
            </a:br>
            <a:r>
              <a:rPr lang="nl-NL" dirty="0"/>
              <a:t>Ruimte voor vragen en aanvullingen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56B27A-AAAC-4F93-A44C-594694C85036}"/>
              </a:ext>
            </a:extLst>
          </p:cNvPr>
          <p:cNvSpPr txBox="1">
            <a:spLocks/>
          </p:cNvSpPr>
          <p:nvPr/>
        </p:nvSpPr>
        <p:spPr>
          <a:xfrm>
            <a:off x="5033095" y="413474"/>
            <a:ext cx="2834972" cy="2857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/>
              <a:t>Wat kon beter?</a:t>
            </a:r>
          </a:p>
          <a:p>
            <a:endParaRPr lang="nl-NL" dirty="0"/>
          </a:p>
          <a:p>
            <a:r>
              <a:rPr lang="nl-NL" dirty="0"/>
              <a:t>Lange dag</a:t>
            </a:r>
          </a:p>
          <a:p>
            <a:endParaRPr lang="nl-NL" dirty="0"/>
          </a:p>
          <a:p>
            <a:r>
              <a:rPr lang="nl-NL" dirty="0"/>
              <a:t>Techniek niet optimaal</a:t>
            </a:r>
          </a:p>
          <a:p>
            <a:endParaRPr lang="nl-NL" dirty="0"/>
          </a:p>
          <a:p>
            <a:r>
              <a:rPr lang="nl-NL" dirty="0"/>
              <a:t>Informatie vooraf verstrekken</a:t>
            </a:r>
          </a:p>
        </p:txBody>
      </p:sp>
    </p:spTree>
    <p:extLst>
      <p:ext uri="{BB962C8B-B14F-4D97-AF65-F5344CB8AC3E}">
        <p14:creationId xmlns:p14="http://schemas.microsoft.com/office/powerpoint/2010/main" val="3361198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Q32: Was je </a:t>
            </a:r>
            <a:r>
              <a:rPr dirty="0" err="1"/>
              <a:t>aanwezig</a:t>
            </a:r>
            <a:r>
              <a:rPr dirty="0"/>
              <a:t> </a:t>
            </a:r>
            <a:r>
              <a:rPr dirty="0" err="1"/>
              <a:t>bij</a:t>
            </a:r>
            <a:r>
              <a:rPr dirty="0"/>
              <a:t> de </a:t>
            </a:r>
            <a:r>
              <a:rPr dirty="0" err="1"/>
              <a:t>uitleg</a:t>
            </a:r>
            <a:r>
              <a:rPr dirty="0"/>
              <a:t> over </a:t>
            </a:r>
            <a:r>
              <a:rPr dirty="0" err="1"/>
              <a:t>registratie</a:t>
            </a:r>
            <a:r>
              <a:rPr dirty="0"/>
              <a:t> in USER Alta?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    Skipped: 2</a:t>
            </a:r>
          </a:p>
        </p:txBody>
      </p:sp>
      <p:pic>
        <p:nvPicPr>
          <p:cNvPr id="4" name="Picture 3" descr="chart28044447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904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Q33: Welk cijfer geef je aan deze uitleg?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    Skipped: 3</a:t>
            </a:r>
          </a:p>
        </p:txBody>
      </p:sp>
      <p:pic>
        <p:nvPicPr>
          <p:cNvPr id="4" name="Picture 3" descr="chart28032027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9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857D7B05-D682-4362-879E-5403542AA5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6494" y="266978"/>
            <a:ext cx="8273456" cy="3462361"/>
          </a:xfrm>
        </p:spPr>
        <p:txBody>
          <a:bodyPr>
            <a:normAutofit fontScale="70000" lnSpcReduction="20000"/>
          </a:bodyPr>
          <a:lstStyle/>
          <a:p>
            <a:r>
              <a:rPr lang="nl-NL" dirty="0"/>
              <a:t>Voorgestelde werkwijze vanmiddag:</a:t>
            </a:r>
          </a:p>
          <a:p>
            <a:pPr marL="742950" indent="-742950">
              <a:buAutoNum type="arabicPeriod"/>
            </a:pPr>
            <a:r>
              <a:rPr lang="nl-NL" dirty="0"/>
              <a:t>Resultaten enquête per onderdeel presenteren</a:t>
            </a:r>
          </a:p>
          <a:p>
            <a:pPr marL="742950" indent="-742950">
              <a:buAutoNum type="arabicPeriod"/>
            </a:pPr>
            <a:r>
              <a:rPr lang="nl-NL" dirty="0"/>
              <a:t>Per onderdeel verdieping toelichten</a:t>
            </a:r>
          </a:p>
          <a:p>
            <a:pPr marL="742950" indent="-742950">
              <a:buAutoNum type="arabicPeriod"/>
            </a:pPr>
            <a:r>
              <a:rPr lang="nl-NL" dirty="0"/>
              <a:t>Samenvattend actie- en aandachtspunten formuleren.</a:t>
            </a:r>
          </a:p>
          <a:p>
            <a:pPr marL="742950" indent="-742950">
              <a:buAutoNum type="arabicPeriod"/>
            </a:pPr>
            <a:r>
              <a:rPr lang="nl-NL" dirty="0"/>
              <a:t>Deze evaluatie samen met de actie- en aandachtspunten worden aangeboden aan de landelijke projectgroep (daarbij wordt ieders anonimiteit gewaarborgd)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00DC9E-CF63-4BCB-B9AA-7D2BED2415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37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DA2EF-C037-4649-91E4-F6DF80D8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92" y="413474"/>
            <a:ext cx="2834972" cy="3571174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nl-NL" dirty="0"/>
              <a:t>Wat was goed?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Geduld van trainer</a:t>
            </a:r>
            <a:br>
              <a:rPr lang="nl-NL" dirty="0"/>
            </a:br>
            <a:br>
              <a:rPr lang="nl-NL" dirty="0"/>
            </a:br>
            <a:r>
              <a:rPr lang="nl-NL" dirty="0"/>
              <a:t>Praktische tips</a:t>
            </a:r>
            <a:br>
              <a:rPr lang="nl-NL" dirty="0"/>
            </a:br>
            <a:br>
              <a:rPr lang="nl-NL" dirty="0"/>
            </a:br>
            <a:r>
              <a:rPr lang="nl-NL" dirty="0"/>
              <a:t>Aangename uitleg over log systeem als USER</a:t>
            </a:r>
            <a:br>
              <a:rPr lang="nl-NL" dirty="0"/>
            </a:br>
            <a:br>
              <a:rPr lang="nl-NL" dirty="0"/>
            </a:br>
            <a:r>
              <a:rPr lang="nl-NL" dirty="0"/>
              <a:t>Ruimte genoeg voor vragen</a:t>
            </a:r>
            <a:br>
              <a:rPr lang="nl-NL" dirty="0"/>
            </a:b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56B27A-AAAC-4F93-A44C-594694C85036}"/>
              </a:ext>
            </a:extLst>
          </p:cNvPr>
          <p:cNvSpPr txBox="1">
            <a:spLocks/>
          </p:cNvSpPr>
          <p:nvPr/>
        </p:nvSpPr>
        <p:spPr>
          <a:xfrm>
            <a:off x="5033095" y="413474"/>
            <a:ext cx="2834972" cy="2857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/>
              <a:t>Wat kon beter?</a:t>
            </a:r>
          </a:p>
          <a:p>
            <a:endParaRPr lang="nl-NL" dirty="0"/>
          </a:p>
          <a:p>
            <a:r>
              <a:rPr lang="nl-NL" dirty="0"/>
              <a:t>Lange dag</a:t>
            </a:r>
          </a:p>
          <a:p>
            <a:endParaRPr lang="nl-NL" dirty="0"/>
          </a:p>
          <a:p>
            <a:r>
              <a:rPr lang="nl-NL" dirty="0"/>
              <a:t>Uitleg op papier erbij geven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62431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Q36: Was je </a:t>
            </a:r>
            <a:r>
              <a:rPr dirty="0" err="1"/>
              <a:t>aanwezig</a:t>
            </a:r>
            <a:r>
              <a:rPr dirty="0"/>
              <a:t> </a:t>
            </a:r>
            <a:r>
              <a:rPr dirty="0" err="1"/>
              <a:t>bij</a:t>
            </a:r>
            <a:r>
              <a:rPr dirty="0"/>
              <a:t> de </a:t>
            </a:r>
            <a:r>
              <a:rPr dirty="0" err="1"/>
              <a:t>uitleg</a:t>
            </a:r>
            <a:r>
              <a:rPr dirty="0"/>
              <a:t> over de CAN?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    Skipped: 2</a:t>
            </a:r>
          </a:p>
        </p:txBody>
      </p:sp>
      <p:pic>
        <p:nvPicPr>
          <p:cNvPr id="4" name="Picture 3" descr="chart2803267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07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Q37: Welk cijfer geef je aan deze uitleg?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    Skipped: 4</a:t>
            </a:r>
          </a:p>
        </p:txBody>
      </p:sp>
      <p:pic>
        <p:nvPicPr>
          <p:cNvPr id="4" name="Picture 3" descr="chart28044645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037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DA2EF-C037-4649-91E4-F6DF80D8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92" y="413474"/>
            <a:ext cx="2834972" cy="2917078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nl-NL" dirty="0"/>
              <a:t>Wat was goed?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Down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earth</a:t>
            </a:r>
            <a:br>
              <a:rPr lang="nl-NL" dirty="0"/>
            </a:br>
            <a:br>
              <a:rPr lang="nl-NL" dirty="0"/>
            </a:br>
            <a:r>
              <a:rPr lang="nl-NL" dirty="0"/>
              <a:t>Zelf oefenen (daar gaat het om)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56B27A-AAAC-4F93-A44C-594694C85036}"/>
              </a:ext>
            </a:extLst>
          </p:cNvPr>
          <p:cNvSpPr txBox="1">
            <a:spLocks/>
          </p:cNvSpPr>
          <p:nvPr/>
        </p:nvSpPr>
        <p:spPr>
          <a:xfrm>
            <a:off x="5033095" y="413474"/>
            <a:ext cx="2834972" cy="2857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/>
              <a:t>Wat kon beter?</a:t>
            </a:r>
          </a:p>
          <a:p>
            <a:endParaRPr lang="nl-NL" dirty="0"/>
          </a:p>
          <a:p>
            <a:r>
              <a:rPr lang="nl-NL" dirty="0"/>
              <a:t>-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34723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Q40: Was je </a:t>
            </a:r>
            <a:r>
              <a:rPr dirty="0" err="1"/>
              <a:t>aanwezig</a:t>
            </a:r>
            <a:r>
              <a:rPr dirty="0"/>
              <a:t> </a:t>
            </a:r>
            <a:r>
              <a:rPr dirty="0" err="1"/>
              <a:t>bij</a:t>
            </a:r>
            <a:r>
              <a:rPr dirty="0"/>
              <a:t> de </a:t>
            </a:r>
            <a:r>
              <a:rPr dirty="0" err="1"/>
              <a:t>voorlichting</a:t>
            </a:r>
            <a:r>
              <a:rPr dirty="0"/>
              <a:t> over </a:t>
            </a:r>
            <a:r>
              <a:rPr dirty="0" err="1"/>
              <a:t>WvGGZ</a:t>
            </a:r>
            <a:r>
              <a:rPr dirty="0"/>
              <a:t>, WZD, privacy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zelfbinding</a:t>
            </a:r>
            <a:r>
              <a:rPr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    Skipped: 3</a:t>
            </a:r>
          </a:p>
        </p:txBody>
      </p:sp>
      <p:pic>
        <p:nvPicPr>
          <p:cNvPr id="4" name="Picture 3" descr="chart2804471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045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Q41: Welk cijfer geef je aan deze voorlichting?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    Skipped: 4</a:t>
            </a:r>
          </a:p>
        </p:txBody>
      </p:sp>
      <p:pic>
        <p:nvPicPr>
          <p:cNvPr id="4" name="Picture 3" descr="chart28032816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809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DA2EF-C037-4649-91E4-F6DF80D8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36" y="413474"/>
            <a:ext cx="2834972" cy="2917078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nl-NL" dirty="0"/>
              <a:t>Wat was goed?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Ze bracht het leuk</a:t>
            </a:r>
            <a:br>
              <a:rPr lang="nl-NL" dirty="0"/>
            </a:br>
            <a:br>
              <a:rPr lang="nl-NL" dirty="0"/>
            </a:br>
            <a:r>
              <a:rPr lang="nl-NL" dirty="0"/>
              <a:t>Geeft meer inzicht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Er werd ook duidelijk wat nog niet duidelijk is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56B27A-AAAC-4F93-A44C-594694C85036}"/>
              </a:ext>
            </a:extLst>
          </p:cNvPr>
          <p:cNvSpPr txBox="1">
            <a:spLocks/>
          </p:cNvSpPr>
          <p:nvPr/>
        </p:nvSpPr>
        <p:spPr>
          <a:xfrm>
            <a:off x="5033095" y="413474"/>
            <a:ext cx="2834972" cy="2857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/>
              <a:t>Wat kon beter?</a:t>
            </a:r>
          </a:p>
          <a:p>
            <a:endParaRPr lang="nl-NL" dirty="0"/>
          </a:p>
          <a:p>
            <a:r>
              <a:rPr lang="nl-NL" dirty="0"/>
              <a:t>Soms wat vaag over wat wel en niet kan</a:t>
            </a:r>
          </a:p>
          <a:p>
            <a:endParaRPr lang="nl-NL" dirty="0"/>
          </a:p>
          <a:p>
            <a:r>
              <a:rPr lang="nl-NL" dirty="0"/>
              <a:t>Wat rommelig</a:t>
            </a:r>
          </a:p>
          <a:p>
            <a:endParaRPr lang="nl-NL" dirty="0"/>
          </a:p>
          <a:p>
            <a:r>
              <a:rPr lang="nl-NL" dirty="0"/>
              <a:t>Weinig praktisch</a:t>
            </a:r>
          </a:p>
          <a:p>
            <a:endParaRPr lang="nl-NL" dirty="0"/>
          </a:p>
          <a:p>
            <a:r>
              <a:rPr lang="nl-NL" dirty="0"/>
              <a:t>Veronderstelde teveel voorkennis</a:t>
            </a:r>
          </a:p>
          <a:p>
            <a:endParaRPr lang="nl-NL" dirty="0"/>
          </a:p>
          <a:p>
            <a:r>
              <a:rPr lang="nl-NL" dirty="0"/>
              <a:t>Een `nu` en `dan` overzicht toevoegen</a:t>
            </a:r>
          </a:p>
          <a:p>
            <a:endParaRPr lang="nl-NL" dirty="0"/>
          </a:p>
          <a:p>
            <a:r>
              <a:rPr lang="nl-NL" dirty="0"/>
              <a:t>Had basis van verhaal in PP-presentatie kunnen zetten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69427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Q44: Was je aanwezig bij de kennismaking in het veiligheidshuis?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    Skipped: 2</a:t>
            </a:r>
          </a:p>
        </p:txBody>
      </p:sp>
      <p:pic>
        <p:nvPicPr>
          <p:cNvPr id="4" name="Picture 3" descr="chart2803267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682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Q45: Welk cijfer geef je aan deze kennismaking?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    Skipped: 4</a:t>
            </a:r>
          </a:p>
        </p:txBody>
      </p:sp>
      <p:pic>
        <p:nvPicPr>
          <p:cNvPr id="4" name="Picture 3" descr="chart2804437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665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DA2EF-C037-4649-91E4-F6DF80D8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92" y="413474"/>
            <a:ext cx="2834972" cy="3435512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nl-NL" dirty="0"/>
              <a:t>Wat was goed?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Uitleg over functie VHH</a:t>
            </a:r>
            <a:br>
              <a:rPr lang="nl-NL" dirty="0"/>
            </a:br>
            <a:br>
              <a:rPr lang="nl-NL" dirty="0"/>
            </a:br>
            <a:r>
              <a:rPr lang="nl-NL" dirty="0"/>
              <a:t>Goed om gezichten te kennen (meerdere keren genoemd)</a:t>
            </a:r>
            <a:br>
              <a:rPr lang="nl-NL" dirty="0"/>
            </a:br>
            <a:br>
              <a:rPr lang="nl-NL" dirty="0"/>
            </a:br>
            <a:r>
              <a:rPr lang="nl-NL" dirty="0"/>
              <a:t>Goed de er ook vertegenwoordiger was vanuit het andere regionale VHH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56B27A-AAAC-4F93-A44C-594694C85036}"/>
              </a:ext>
            </a:extLst>
          </p:cNvPr>
          <p:cNvSpPr txBox="1">
            <a:spLocks/>
          </p:cNvSpPr>
          <p:nvPr/>
        </p:nvSpPr>
        <p:spPr>
          <a:xfrm>
            <a:off x="5033095" y="413474"/>
            <a:ext cx="2834972" cy="34355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/>
              <a:t>Wat kon beter?</a:t>
            </a:r>
          </a:p>
          <a:p>
            <a:endParaRPr lang="nl-NL" dirty="0"/>
          </a:p>
          <a:p>
            <a:r>
              <a:rPr lang="nl-NL" dirty="0"/>
              <a:t>Locatie onduidelijk/verkeerde locatie op uitnodiging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75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583012" y="3714086"/>
            <a:ext cx="3112503" cy="350837"/>
          </a:xfrm>
        </p:spPr>
        <p:txBody>
          <a:bodyPr/>
          <a:lstStyle/>
          <a:p>
            <a:r>
              <a:rPr lang="nl-NL" dirty="0"/>
              <a:t>,,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9 = 65%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Totale aantal reacties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l-NL" dirty="0"/>
              <a:t>,</a:t>
            </a:r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Q48: Heb je in de afgelopen weken kennis gemaakt met één of meerdere partijen in het sociaal domein?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    Skipped: 2</a:t>
            </a:r>
          </a:p>
        </p:txBody>
      </p:sp>
      <p:pic>
        <p:nvPicPr>
          <p:cNvPr id="4" name="Picture 3" descr="chart28033261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682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DA2EF-C037-4649-91E4-F6DF80D8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92" y="413474"/>
            <a:ext cx="2834972" cy="2917078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nl-NL" dirty="0"/>
              <a:t>Wat was goed?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Nog te weinig info om te kunnen beoordelen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56B27A-AAAC-4F93-A44C-594694C85036}"/>
              </a:ext>
            </a:extLst>
          </p:cNvPr>
          <p:cNvSpPr txBox="1">
            <a:spLocks/>
          </p:cNvSpPr>
          <p:nvPr/>
        </p:nvSpPr>
        <p:spPr>
          <a:xfrm>
            <a:off x="5033095" y="413474"/>
            <a:ext cx="2834972" cy="2857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/>
              <a:t>Wat kon beter?</a:t>
            </a:r>
          </a:p>
          <a:p>
            <a:endParaRPr lang="nl-NL" dirty="0"/>
          </a:p>
          <a:p>
            <a:r>
              <a:rPr lang="nl-NL" dirty="0"/>
              <a:t>De bezoeken Had achteraf beter op een later moment gepland kunnen worden.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94041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Q53: Welk cijfer geef je aan dit programma voor teambuilding en deskundigheidsbevordering in z'n totaliteit?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    Skipped: 3</a:t>
            </a:r>
          </a:p>
        </p:txBody>
      </p:sp>
      <p:pic>
        <p:nvPicPr>
          <p:cNvPr id="4" name="Picture 3" descr="chart2804367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6142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Q53: Welk cijfer geef je aan dit programma voor teambuilding en deskundigheidsbevordering in z'n totaliteit?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    Skipped: 3</a:t>
            </a:r>
          </a:p>
        </p:txBody>
      </p:sp>
      <p:pic>
        <p:nvPicPr>
          <p:cNvPr id="4" name="Picture 3" descr="chart2804367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6428" y="1258211"/>
            <a:ext cx="5388428" cy="2267857"/>
          </a:xfrm>
          <a:prstGeom prst="rect">
            <a:avLst/>
          </a:prstGeom>
        </p:spPr>
      </p:pic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CE1F7B46-97EF-4BA6-A39A-8BEA955BD2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799953"/>
              </p:ext>
            </p:extLst>
          </p:nvPr>
        </p:nvGraphicFramePr>
        <p:xfrm>
          <a:off x="4758885" y="540632"/>
          <a:ext cx="3069622" cy="439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al 5">
            <a:extLst>
              <a:ext uri="{FF2B5EF4-FFF2-40B4-BE49-F238E27FC236}">
                <a16:creationId xmlns:a16="http://schemas.microsoft.com/office/drawing/2014/main" id="{4C61FB42-6369-4DE0-98A6-F9317D25ECE6}"/>
              </a:ext>
            </a:extLst>
          </p:cNvPr>
          <p:cNvSpPr/>
          <p:nvPr/>
        </p:nvSpPr>
        <p:spPr>
          <a:xfrm>
            <a:off x="2142499" y="125821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8,5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BC5B5763-54AF-4B7D-B8E8-6ACA4AE2425F}"/>
              </a:ext>
            </a:extLst>
          </p:cNvPr>
          <p:cNvSpPr/>
          <p:nvPr/>
        </p:nvSpPr>
        <p:spPr>
          <a:xfrm>
            <a:off x="7629422" y="73664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8,2</a:t>
            </a:r>
          </a:p>
        </p:txBody>
      </p:sp>
    </p:spTree>
    <p:extLst>
      <p:ext uri="{BB962C8B-B14F-4D97-AF65-F5344CB8AC3E}">
        <p14:creationId xmlns:p14="http://schemas.microsoft.com/office/powerpoint/2010/main" val="35907617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D8EAF1-5927-45FB-B1F9-B95FBD34B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GEMIST IN PROGRAMMA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942C482-BDCE-4866-8D84-49E4099FBF77}"/>
              </a:ext>
            </a:extLst>
          </p:cNvPr>
          <p:cNvSpPr txBox="1">
            <a:spLocks/>
          </p:cNvSpPr>
          <p:nvPr/>
        </p:nvSpPr>
        <p:spPr>
          <a:xfrm>
            <a:off x="195229" y="920732"/>
            <a:ext cx="8788584" cy="2917078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b="0" dirty="0"/>
              <a:t>Het ging te snel. Reeds 2 jaar staat het project in de steigers. Daar had eerder een team gebouwd moeten worden, waardoor we meer 'slagkracht' zouden hebben bij de ketenpartners.</a:t>
            </a:r>
          </a:p>
          <a:p>
            <a:endParaRPr lang="nl-NL" b="0" dirty="0"/>
          </a:p>
          <a:p>
            <a:r>
              <a:rPr lang="nl-NL" b="0" dirty="0"/>
              <a:t>Randapparatuur niet in orde</a:t>
            </a:r>
          </a:p>
          <a:p>
            <a:endParaRPr lang="nl-NL" b="0" dirty="0"/>
          </a:p>
          <a:p>
            <a:r>
              <a:rPr lang="nl-NL" b="0" dirty="0"/>
              <a:t>Iets uitgebreidere beschrijving van agenda</a:t>
            </a:r>
          </a:p>
          <a:p>
            <a:endParaRPr lang="nl-NL" b="0" dirty="0"/>
          </a:p>
          <a:p>
            <a:r>
              <a:rPr lang="nl-NL" b="0" dirty="0"/>
              <a:t>Iets meer “lucht’ in de planning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66611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F04AF7-02B8-4BD8-B05D-9DDF41549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OPMERKINGEN EN TIPS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2708E3E-97D2-44B7-832A-807BD300BA5E}"/>
              </a:ext>
            </a:extLst>
          </p:cNvPr>
          <p:cNvSpPr txBox="1">
            <a:spLocks/>
          </p:cNvSpPr>
          <p:nvPr/>
        </p:nvSpPr>
        <p:spPr>
          <a:xfrm>
            <a:off x="210248" y="920732"/>
            <a:ext cx="8788584" cy="2917078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b="0" dirty="0"/>
              <a:t>Hoewel dit in verschillende programmaonderdelen goed in balans was het in het programma  als geheel meer afwisselingen mogen zitten tussen `doen` en luisteren` </a:t>
            </a:r>
          </a:p>
          <a:p>
            <a:endParaRPr lang="nl-NL" b="0" dirty="0"/>
          </a:p>
          <a:p>
            <a:r>
              <a:rPr lang="nl-NL" b="0" dirty="0"/>
              <a:t>Planning kan eerder, zowel de teambuildingdagen als het rooster. Ik zou het toekomstige teams gunnen om dit eerder helder te hebben, i.v.m. huidige werkplek en lopende afspraken met patiënten.</a:t>
            </a:r>
          </a:p>
          <a:p>
            <a:endParaRPr lang="nl-NL" b="0" dirty="0"/>
          </a:p>
          <a:p>
            <a:r>
              <a:rPr lang="nl-NL" b="0" dirty="0"/>
              <a:t>Goed stuk werk van de mensen die het programma hebben voorbereid</a:t>
            </a:r>
            <a:endParaRPr lang="nl-NL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494901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Q55: Hoe goed voel je je voorbereid op je werk voor het levensloopteam (0= heel slecht, 10 is uitmuntend)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    Skipped: 3</a:t>
            </a:r>
          </a:p>
        </p:txBody>
      </p:sp>
      <p:pic>
        <p:nvPicPr>
          <p:cNvPr id="4" name="Picture 3" descr="chart28044194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5069" y="1715411"/>
            <a:ext cx="5388428" cy="2267857"/>
          </a:xfrm>
          <a:prstGeom prst="rect">
            <a:avLst/>
          </a:prstGeom>
        </p:spPr>
      </p:pic>
      <p:sp>
        <p:nvSpPr>
          <p:cNvPr id="5" name="Ovaal 4">
            <a:extLst>
              <a:ext uri="{FF2B5EF4-FFF2-40B4-BE49-F238E27FC236}">
                <a16:creationId xmlns:a16="http://schemas.microsoft.com/office/drawing/2014/main" id="{D7A28B2D-A758-4AD9-8523-D2D2C0ED01B9}"/>
              </a:ext>
            </a:extLst>
          </p:cNvPr>
          <p:cNvSpPr/>
          <p:nvPr/>
        </p:nvSpPr>
        <p:spPr>
          <a:xfrm>
            <a:off x="2549145" y="125821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8,0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0448D-C787-4923-BB2F-BF4D06EB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ACTIE- EN AANDACHTSPUNTEN?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13F7E7-C4E2-4944-BC8E-F4F9948755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BA6911-95CB-4E66-8B1E-2263D8AECB9E}"/>
              </a:ext>
            </a:extLst>
          </p:cNvPr>
          <p:cNvSpPr txBox="1">
            <a:spLocks/>
          </p:cNvSpPr>
          <p:nvPr/>
        </p:nvSpPr>
        <p:spPr>
          <a:xfrm>
            <a:off x="210248" y="920732"/>
            <a:ext cx="8788584" cy="2917078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Volgende keer meer schriftelijke informatie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Volgende keer uitgebreidere toelichting op agenda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Volgende keer meer “lucht” in programma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Volgende keer ruimer van te voren plannen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Feedback over toetsing FARE teruggeven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Registratie van de uren </a:t>
            </a:r>
            <a:r>
              <a:rPr lang="nl-NL"/>
              <a:t>nog regelen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br>
              <a:rPr lang="nl-NL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5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Bij welke organisatie werk 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8    Skipped: 1</a:t>
            </a:r>
          </a:p>
        </p:txBody>
      </p:sp>
      <p:pic>
        <p:nvPicPr>
          <p:cNvPr id="4" name="Picture 3" descr="chart28030364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6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Was je aanwezig bij het kennismakingsdagdeel op 16 mei?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9    Skipped: 0</a:t>
            </a:r>
          </a:p>
        </p:txBody>
      </p:sp>
      <p:pic>
        <p:nvPicPr>
          <p:cNvPr id="4" name="Picture 3" descr="chart28030564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68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Welk cijfer geef je aan het kennismakingsdagdeel op 16 mei?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8    Skipped: 1</a:t>
            </a:r>
          </a:p>
        </p:txBody>
      </p:sp>
      <p:pic>
        <p:nvPicPr>
          <p:cNvPr id="4" name="Picture 3" descr="chart28043372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044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DA2EF-C037-4649-91E4-F6DF80D8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048" y="413474"/>
            <a:ext cx="3308858" cy="2917078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nl-NL" dirty="0"/>
              <a:t>Wat was goed?</a:t>
            </a:r>
            <a:br>
              <a:rPr lang="nl-NL" dirty="0"/>
            </a:br>
            <a:br>
              <a:rPr lang="nl-NL" dirty="0"/>
            </a:br>
            <a:r>
              <a:rPr lang="nl-NL" dirty="0"/>
              <a:t>Structuur</a:t>
            </a:r>
            <a:br>
              <a:rPr lang="nl-NL" dirty="0"/>
            </a:br>
            <a:r>
              <a:rPr lang="nl-NL" dirty="0"/>
              <a:t>Koffie</a:t>
            </a:r>
            <a:br>
              <a:rPr lang="nl-NL" dirty="0"/>
            </a:br>
            <a:r>
              <a:rPr lang="nl-NL" dirty="0"/>
              <a:t>Ongedwongen</a:t>
            </a:r>
            <a:br>
              <a:rPr lang="nl-NL" dirty="0"/>
            </a:br>
            <a:r>
              <a:rPr lang="nl-NL" dirty="0"/>
              <a:t>Gemoedelijk</a:t>
            </a:r>
            <a:br>
              <a:rPr lang="nl-NL" dirty="0"/>
            </a:br>
            <a:r>
              <a:rPr lang="nl-NL" dirty="0"/>
              <a:t>Echt leren kennen</a:t>
            </a:r>
            <a:br>
              <a:rPr lang="nl-NL" dirty="0"/>
            </a:br>
            <a:r>
              <a:rPr lang="nl-NL" dirty="0"/>
              <a:t>Persoonlijk welkom</a:t>
            </a:r>
            <a:br>
              <a:rPr lang="nl-NL" dirty="0"/>
            </a:br>
            <a:r>
              <a:rPr lang="nl-NL" dirty="0"/>
              <a:t>Goed beeld van de rest van de weken 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56B27A-AAAC-4F93-A44C-594694C85036}"/>
              </a:ext>
            </a:extLst>
          </p:cNvPr>
          <p:cNvSpPr txBox="1">
            <a:spLocks/>
          </p:cNvSpPr>
          <p:nvPr/>
        </p:nvSpPr>
        <p:spPr>
          <a:xfrm>
            <a:off x="5033095" y="413474"/>
            <a:ext cx="3069690" cy="2857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/>
              <a:t>Wat kon beter?</a:t>
            </a:r>
          </a:p>
          <a:p>
            <a:endParaRPr lang="nl-NL" dirty="0"/>
          </a:p>
          <a:p>
            <a:r>
              <a:rPr lang="nl-NL" dirty="0"/>
              <a:t>Voorzichtiger inleiding (er werd al best wat voorkennis verondersteld)</a:t>
            </a:r>
          </a:p>
          <a:p>
            <a:r>
              <a:rPr lang="nl-NL" dirty="0"/>
              <a:t>Er was onduidelijkheid over registratie uren</a:t>
            </a:r>
          </a:p>
          <a:p>
            <a:r>
              <a:rPr lang="nl-NL" dirty="0"/>
              <a:t>Lange dagen</a:t>
            </a:r>
          </a:p>
        </p:txBody>
      </p:sp>
    </p:spTree>
    <p:extLst>
      <p:ext uri="{BB962C8B-B14F-4D97-AF65-F5344CB8AC3E}">
        <p14:creationId xmlns:p14="http://schemas.microsoft.com/office/powerpoint/2010/main" val="347939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Q7: Was je aanwezig bij de bespreking van de ketenveldnorm op 16 mei?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9    Skipped: 0</a:t>
            </a:r>
          </a:p>
        </p:txBody>
      </p:sp>
      <p:pic>
        <p:nvPicPr>
          <p:cNvPr id="4" name="Picture 3" descr="chart28030564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39738"/>
      </p:ext>
    </p:extLst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sis document" ma:contentTypeID="0x01010060419BB1D7311D439C0E6EE38B38411F009A3453556912D04F86C76873146B648E" ma:contentTypeVersion="0" ma:contentTypeDescription="Een nieuw document maken." ma:contentTypeScope="" ma:versionID="e994827f44e2e40b8d447c91618807ef">
  <xsd:schema xmlns:xsd="http://www.w3.org/2001/XMLSchema" xmlns:xs="http://www.w3.org/2001/XMLSchema" xmlns:p="http://schemas.microsoft.com/office/2006/metadata/properties" xmlns:ns1="http://schemas.microsoft.com/sharepoint/v3" xmlns:ns2="1dcbadbd-16ab-448a-8a85-cf96ff589fe6" targetNamespace="http://schemas.microsoft.com/office/2006/metadata/properties" ma:root="true" ma:fieldsID="fc42353a2e2615064efe24f0f13dab16" ns1:_="" ns2:_="">
    <xsd:import namespace="http://schemas.microsoft.com/sharepoint/v3"/>
    <xsd:import namespace="1dcbadbd-16ab-448a-8a85-cf96ff589fe6"/>
    <xsd:element name="properties">
      <xsd:complexType>
        <xsd:sequence>
          <xsd:element name="documentManagement">
            <xsd:complexType>
              <xsd:all>
                <xsd:element ref="ns1:LikesCount" minOccurs="0"/>
                <xsd:element ref="ns1:RatingCount" minOccurs="0"/>
                <xsd:element ref="ns1:AverageRating" minOccurs="0"/>
                <xsd:element ref="ns2:Sorteercode" minOccurs="0"/>
                <xsd:element ref="ns2:l9304078480949e3a3e36c48077ef1b4" minOccurs="0"/>
                <xsd:element ref="ns2:f2fad5bf6acf432ea8dfa48ce374fbe5" minOccurs="0"/>
                <xsd:element ref="ns2:ddcd037f91c643db9629510c4b346ece" minOccurs="0"/>
                <xsd:element ref="ns2:TaxCatchAllLabel" minOccurs="0"/>
                <xsd:element ref="ns2:e0385df7afff4c1f9888f7c6f66313ff" minOccurs="0"/>
                <xsd:element ref="ns2:TaxKeywordTaxHTField" minOccurs="0"/>
                <xsd:element ref="ns2:TaxCatchAll" minOccurs="0"/>
                <xsd:element ref="ns2:nbaac73df5f9465fb841ff885c91b519" minOccurs="0"/>
                <xsd:element ref="ns2:b50472bcf6d64c33aef518f54693e08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ikesCount" ma:index="7" nillable="true" ma:displayName="Aantal Leuk" ma:internalName="LikesCount">
      <xsd:simpleType>
        <xsd:restriction base="dms:Unknown"/>
      </xsd:simpleType>
    </xsd:element>
    <xsd:element name="RatingCount" ma:index="8" nillable="true" ma:displayName="Aantal classificaties" ma:decimals="0" ma:description="Aantal ingediende classificaties" ma:internalName="RatingCount" ma:readOnly="true">
      <xsd:simpleType>
        <xsd:restriction base="dms:Number"/>
      </xsd:simpleType>
    </xsd:element>
    <xsd:element name="AverageRating" ma:index="9" nillable="true" ma:displayName="Classificatie (0-5)" ma:decimals="2" ma:description="Gemiddelde waarde van alle classificaties die zijn ingediend" ma:internalName="AverageRating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cbadbd-16ab-448a-8a85-cf96ff589fe6" elementFormDefault="qualified">
    <xsd:import namespace="http://schemas.microsoft.com/office/2006/documentManagement/types"/>
    <xsd:import namespace="http://schemas.microsoft.com/office/infopath/2007/PartnerControls"/>
    <xsd:element name="Sorteercode" ma:index="10" nillable="true" ma:displayName="Volgorde" ma:decimals="0" ma:default="99999" ma:description="Veld om volgorde mee af te dwingen (soms handig in bepaalde weergaves)" ma:internalName="Sorteercode" ma:readOnly="false" ma:percentage="FALSE">
      <xsd:simpleType>
        <xsd:restriction base="dms:Number"/>
      </xsd:simpleType>
    </xsd:element>
    <xsd:element name="l9304078480949e3a3e36c48077ef1b4" ma:index="13" nillable="true" ma:taxonomy="true" ma:internalName="l9304078480949e3a3e36c48077ef1b4" ma:taxonomyFieldName="Thema" ma:displayName="Onderwerp" ma:default="" ma:fieldId="{59304078-4809-49e3-a3e3-6c48077ef1b4}" ma:taxonomyMulti="true" ma:sspId="fbd545c0-a482-4799-8209-0dd778a5d18c" ma:termSetId="a32235ad-3277-4950-8303-60905e9827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2fad5bf6acf432ea8dfa48ce374fbe5" ma:index="15" nillable="true" ma:taxonomy="true" ma:internalName="f2fad5bf6acf432ea8dfa48ce374fbe5" ma:taxonomyFieldName="Type_x0020_document" ma:displayName="Type document" ma:default="" ma:fieldId="{f2fad5bf-6acf-432e-a8df-a48ce374fbe5}" ma:sspId="fbd545c0-a482-4799-8209-0dd778a5d18c" ma:termSetId="6330957b-2ff4-476c-83de-da33683b05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dcd037f91c643db9629510c4b346ece" ma:index="18" nillable="true" ma:taxonomy="true" ma:internalName="ddcd037f91c643db9629510c4b346ece" ma:taxonomyFieldName="Bedrijfsonderdeel" ma:displayName="Bedrijfsonderdeel" ma:default="" ma:fieldId="{ddcd037f-91c6-43db-9629-510c4b346ece}" ma:taxonomyMulti="true" ma:sspId="fbd545c0-a482-4799-8209-0dd778a5d18c" ma:termSetId="2a718177-4a9c-4268-a1bb-bb726ebf2a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20" nillable="true" ma:displayName="Taxonomy Catch All Column1" ma:hidden="true" ma:list="{3c0a846a-cd7f-408a-8596-08b841c9775e}" ma:internalName="TaxCatchAllLabel" ma:readOnly="true" ma:showField="CatchAllDataLabel" ma:web="9059adf7-af98-4fe4-a1f4-71fb4afa87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0385df7afff4c1f9888f7c6f66313ff" ma:index="21" nillable="true" ma:taxonomy="true" ma:internalName="e0385df7afff4c1f9888f7c6f66313ff" ma:taxonomyFieldName="Vestiging_x002d_Locatie" ma:displayName="Vestiging-Locatie" ma:default="" ma:fieldId="{e0385df7-afff-4c1f-9888-f7c6f66313ff}" ma:sspId="fbd545c0-a482-4799-8209-0dd778a5d18c" ma:termSetId="b49f64b3-4722-4336-9a5c-56c326b344d4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KeywordTaxHTField" ma:index="22" nillable="true" ma:taxonomy="true" ma:internalName="TaxKeywordTaxHTField" ma:taxonomyFieldName="TaxKeyword" ma:displayName="Ondernemingstrefwoorden" ma:fieldId="{23f27201-bee3-471e-b2e7-b64fd8b7ca38}" ma:taxonomyMulti="true" ma:sspId="fbd545c0-a482-4799-8209-0dd778a5d18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3" nillable="true" ma:displayName="Taxonomy Catch All Column" ma:hidden="true" ma:list="{3c0a846a-cd7f-408a-8596-08b841c9775e}" ma:internalName="TaxCatchAll" ma:showField="CatchAllData" ma:web="9059adf7-af98-4fe4-a1f4-71fb4afa87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baac73df5f9465fb841ff885c91b519" ma:index="26" nillable="true" ma:taxonomy="true" ma:internalName="nbaac73df5f9465fb841ff885c91b519" ma:taxonomyFieldName="Archief_x0020_map" ma:displayName="Archiefrmap" ma:default="" ma:fieldId="{7baac73d-f5f9-465f-b841-ff885c91b519}" ma:taxonomyMulti="true" ma:sspId="fbd545c0-a482-4799-8209-0dd778a5d18c" ma:termSetId="38f74e3c-61fd-4dc4-a7df-e60c5ee250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50472bcf6d64c33aef518f54693e08a" ma:index="27" nillable="true" ma:taxonomy="true" ma:internalName="b50472bcf6d64c33aef518f54693e08a" ma:taxonomyFieldName="Archief_x002d_jaar" ma:displayName="Archief-jaar" ma:default="" ma:fieldId="{b50472bc-f6d6-4c33-aef5-18f54693e08a}" ma:sspId="fbd545c0-a482-4799-8209-0dd778a5d18c" ma:termSetId="e8f51316-af10-42d3-9683-f32c1f82521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bd545c0-a482-4799-8209-0dd778a5d18c" ContentTypeId="0x01010060419BB1D7311D439C0E6EE38B38411F" PreviousValue="false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nbaac73df5f9465fb841ff885c91b519 xmlns="1dcbadbd-16ab-448a-8a85-cf96ff589fe6">
      <Terms xmlns="http://schemas.microsoft.com/office/infopath/2007/PartnerControls"/>
    </nbaac73df5f9465fb841ff885c91b519>
    <e0385df7afff4c1f9888f7c6f66313ff xmlns="1dcbadbd-16ab-448a-8a85-cf96ff589fe6">
      <Terms xmlns="http://schemas.microsoft.com/office/infopath/2007/PartnerControls"/>
    </e0385df7afff4c1f9888f7c6f66313ff>
    <TaxCatchAll xmlns="1dcbadbd-16ab-448a-8a85-cf96ff589fe6"/>
    <TaxKeywordTaxHTField xmlns="1dcbadbd-16ab-448a-8a85-cf96ff589fe6">
      <Terms xmlns="http://schemas.microsoft.com/office/infopath/2007/PartnerControls"/>
    </TaxKeywordTaxHTField>
    <l9304078480949e3a3e36c48077ef1b4 xmlns="1dcbadbd-16ab-448a-8a85-cf96ff589fe6">
      <Terms xmlns="http://schemas.microsoft.com/office/infopath/2007/PartnerControls"/>
    </l9304078480949e3a3e36c48077ef1b4>
    <f2fad5bf6acf432ea8dfa48ce374fbe5 xmlns="1dcbadbd-16ab-448a-8a85-cf96ff589fe6">
      <Terms xmlns="http://schemas.microsoft.com/office/infopath/2007/PartnerControls"/>
    </f2fad5bf6acf432ea8dfa48ce374fbe5>
    <Sorteercode xmlns="1dcbadbd-16ab-448a-8a85-cf96ff589fe6">99999</Sorteercode>
    <ddcd037f91c643db9629510c4b346ece xmlns="1dcbadbd-16ab-448a-8a85-cf96ff589fe6">
      <Terms xmlns="http://schemas.microsoft.com/office/infopath/2007/PartnerControls"/>
    </ddcd037f91c643db9629510c4b346ece>
    <b50472bcf6d64c33aef518f54693e08a xmlns="1dcbadbd-16ab-448a-8a85-cf96ff589fe6">
      <Terms xmlns="http://schemas.microsoft.com/office/infopath/2007/PartnerControls"/>
    </b50472bcf6d64c33aef518f54693e08a>
  </documentManagement>
</p:properties>
</file>

<file path=customXml/itemProps1.xml><?xml version="1.0" encoding="utf-8"?>
<ds:datastoreItem xmlns:ds="http://schemas.openxmlformats.org/officeDocument/2006/customXml" ds:itemID="{0B1A90FD-F226-4FC1-B0A6-D080131308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dcbadbd-16ab-448a-8a85-cf96ff589f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5A1CF3-A7A0-4951-934D-6DAAE427403D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E2C4AE9-555A-44BD-ADB8-7D40A39E57DF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031A636A-437B-455E-8D8E-8DF61AA8442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397BF4AA-37AC-4083-8A45-1980C2AB4A59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1dcbadbd-16ab-448a-8a85-cf96ff589f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540</TotalTime>
  <Words>1011</Words>
  <Application>Microsoft Office PowerPoint</Application>
  <PresentationFormat>Diavoorstelling (16:9)</PresentationFormat>
  <Paragraphs>196</Paragraphs>
  <Slides>47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47</vt:i4>
      </vt:variant>
    </vt:vector>
  </HeadingPairs>
  <TitlesOfParts>
    <vt:vector size="53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PowerPoint-presentatie</vt:lpstr>
      <vt:lpstr>PowerPoint-presentatie</vt:lpstr>
      <vt:lpstr>PowerPoint-presentatie</vt:lpstr>
      <vt:lpstr>9 = 65%</vt:lpstr>
      <vt:lpstr>Q2: Bij welke organisatie werk je?</vt:lpstr>
      <vt:lpstr>Q3: Was je aanwezig bij het kennismakingsdagdeel op 16 mei?</vt:lpstr>
      <vt:lpstr>Q4: Welk cijfer geef je aan het kennismakingsdagdeel op 16 mei?</vt:lpstr>
      <vt:lpstr>Wat was goed?  Structuur Koffie Ongedwongen Gemoedelijk Echt leren kennen Persoonlijk welkom Goed beeld van de rest van de weken </vt:lpstr>
      <vt:lpstr>Q7: Was je aanwezig bij de bespreking van de ketenveldnorm op 16 mei?</vt:lpstr>
      <vt:lpstr>Q8: Welk cijfer geeft je aan de bespreking van de ketenveldnorm  op 16 mei?</vt:lpstr>
      <vt:lpstr>Wat was goed?   Duidelijk verhaal Informatie was vooraf beschikbaar Uitgebreid     </vt:lpstr>
      <vt:lpstr>Q11: Was je aanwezig bij de bijeenkomst over forensische scherpte in de ketenveldnorm?</vt:lpstr>
      <vt:lpstr>Q12: Welk cijfer geef je aan deze bijeenkomst?</vt:lpstr>
      <vt:lpstr>Wat was goed?  Duidelijke uitleg Goed beeld vorig project Gaf informatie die je mee kon nemen bij bezoek aan netwerkpartners om meer achtergrond te kunnen vertellen over proeftuin en doelgroep</vt:lpstr>
      <vt:lpstr>Q15: Heb je een kennismaking en rondleiding op de nieuwe werkplek gehad?</vt:lpstr>
      <vt:lpstr>Q16: Welk cijfer geef je aan deze kennismaking en rondleiding?</vt:lpstr>
      <vt:lpstr>Wat was goed?   Duidelijk beeld (ook van mogelijke werkplekken)  Was goed voorbereid    </vt:lpstr>
      <vt:lpstr>Q19: Heb je op 20 mei één of meerdere afdelingen voor intensieve zorg bezocht?</vt:lpstr>
      <vt:lpstr>Q20: Welke afdeling(en) heb je bezocht?</vt:lpstr>
      <vt:lpstr>Q21: Welk cijfer geef je aan deze bezoeken?</vt:lpstr>
      <vt:lpstr>Wat was goed?  Tijd om te vertellen over proeftuin (geen rondleiding gehad)  Goed beeld van (on)mogelijkheden samenwerking  We waren welkom, men was op de hoogte van onze komst</vt:lpstr>
      <vt:lpstr>Q24: Heb je de FARE Training gevolgd?</vt:lpstr>
      <vt:lpstr>Q25: Welk cijfer geef je aan deze training?</vt:lpstr>
      <vt:lpstr>Wat was goed?  Fijne heldere presentatie  Aandacht voor cliëntperspectief  Goede afwisseling theorie en praktijk  Ervaren trainer  Het feit dat ik überhaupt deze training kreeg</vt:lpstr>
      <vt:lpstr>Q28: Was je aanwezig bij de voorlichting over de ForFACT-methodiek?</vt:lpstr>
      <vt:lpstr>Q29: Welk cijfer geef je aan deze uitleg?</vt:lpstr>
      <vt:lpstr>Wat was goed?   Heldere uitleg  Ruimte voor vragen en aanvullingen   </vt:lpstr>
      <vt:lpstr>Q32: Was je aanwezig bij de uitleg over registratie in USER Alta? </vt:lpstr>
      <vt:lpstr>Q33: Welk cijfer geef je aan deze uitleg?</vt:lpstr>
      <vt:lpstr>Wat was goed?   Geduld van trainer  Praktische tips  Aangename uitleg over log systeem als USER  Ruimte genoeg voor vragen </vt:lpstr>
      <vt:lpstr>Q36: Was je aanwezig bij de uitleg over de CAN? </vt:lpstr>
      <vt:lpstr>Q37: Welk cijfer geef je aan deze uitleg?</vt:lpstr>
      <vt:lpstr>Wat was goed?   Down to earth  Zelf oefenen (daar gaat het om)    </vt:lpstr>
      <vt:lpstr>Q40: Was je aanwezig bij de voorlichting over WvGGZ, WZD, privacy en zelfbinding? </vt:lpstr>
      <vt:lpstr>Q41: Welk cijfer geef je aan deze voorlichting?</vt:lpstr>
      <vt:lpstr>Wat was goed?   Ze bracht het leuk  Geeft meer inzicht   Er werd ook duidelijk wat nog niet duidelijk is  </vt:lpstr>
      <vt:lpstr>Q44: Was je aanwezig bij de kennismaking in het veiligheidshuis?</vt:lpstr>
      <vt:lpstr>Q45: Welk cijfer geef je aan deze kennismaking?</vt:lpstr>
      <vt:lpstr>Wat was goed?   Uitleg over functie VHH  Goed om gezichten te kennen (meerdere keren genoemd)  Goed de er ook vertegenwoordiger was vanuit het andere regionale VHH</vt:lpstr>
      <vt:lpstr>Q48: Heb je in de afgelopen weken kennis gemaakt met één of meerdere partijen in het sociaal domein?</vt:lpstr>
      <vt:lpstr>Wat was goed?   Nog te weinig info om te kunnen beoordelen     </vt:lpstr>
      <vt:lpstr>Q53: Welk cijfer geef je aan dit programma voor teambuilding en deskundigheidsbevordering in z'n totaliteit?</vt:lpstr>
      <vt:lpstr>Q53: Welk cijfer geef je aan dit programma voor teambuilding en deskundigheidsbevordering in z'n totaliteit?</vt:lpstr>
      <vt:lpstr>GEMIST IN PROGRAMMA</vt:lpstr>
      <vt:lpstr>OPMERKINGEN EN TIPS</vt:lpstr>
      <vt:lpstr>Q55: Hoe goed voel je je voorbereid op je werk voor het levensloopteam (0= heel slecht, 10 is uitmuntend)</vt:lpstr>
      <vt:lpstr>ACTIE- EN AANDACHTSPUNTEN?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Dirk Dijkslag</cp:lastModifiedBy>
  <cp:revision>52</cp:revision>
  <dcterms:created xsi:type="dcterms:W3CDTF">2014-01-30T23:18:11Z</dcterms:created>
  <dcterms:modified xsi:type="dcterms:W3CDTF">2019-06-13T17:53:49Z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0x01010060419BB1D7311D439C0E6EE38B38411F009A3453556912D04F86C76873146B648E</vt:lpwstr>
  </property>
  <property fmtid="{D5CDD505-2E9C-101B-9397-08002B2CF9AE}" pid="3" name="TaxKeyword">
    <vt:lpwstr/>
  </property>
  <property fmtid="{D5CDD505-2E9C-101B-9397-08002B2CF9AE}" pid="4" name="Type document">
    <vt:lpwstr/>
  </property>
  <property fmtid="{D5CDD505-2E9C-101B-9397-08002B2CF9AE}" pid="5" name="Thema">
    <vt:lpwstr/>
  </property>
  <property fmtid="{D5CDD505-2E9C-101B-9397-08002B2CF9AE}" pid="6" name="Vestiging-Locatie">
    <vt:lpwstr/>
  </property>
  <property fmtid="{D5CDD505-2E9C-101B-9397-08002B2CF9AE}" pid="7" name="Archief-jaar">
    <vt:lpwstr/>
  </property>
  <property fmtid="{D5CDD505-2E9C-101B-9397-08002B2CF9AE}" pid="8" name="Archief map">
    <vt:lpwstr/>
  </property>
  <property fmtid="{D5CDD505-2E9C-101B-9397-08002B2CF9AE}" pid="9" name="Bedrijfsonderdeel">
    <vt:lpwstr/>
  </property>
</Properties>
</file>